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3"/>
  </p:notesMasterIdLst>
  <p:sldIdLst>
    <p:sldId id="282" r:id="rId2"/>
    <p:sldId id="287" r:id="rId3"/>
    <p:sldId id="286" r:id="rId4"/>
    <p:sldId id="284" r:id="rId5"/>
    <p:sldId id="300" r:id="rId6"/>
    <p:sldId id="301" r:id="rId7"/>
    <p:sldId id="302" r:id="rId8"/>
    <p:sldId id="303" r:id="rId9"/>
    <p:sldId id="304" r:id="rId10"/>
    <p:sldId id="305" r:id="rId11"/>
    <p:sldId id="306" r:id="rId12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66FF33"/>
    <a:srgbClr val="08D83A"/>
    <a:srgbClr val="5F5F5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20738" autoAdjust="0"/>
    <p:restoredTop sz="89672" autoAdjust="0"/>
  </p:normalViewPr>
  <p:slideViewPr>
    <p:cSldViewPr>
      <p:cViewPr>
        <p:scale>
          <a:sx n="100" d="100"/>
          <a:sy n="100" d="100"/>
        </p:scale>
        <p:origin x="-102" y="-5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  <p:sld r:id="rId2" collapse="1"/>
      <p:sld r:id="rId3" collapse="1"/>
      <p:sld r:id="rId4" collapse="1"/>
      <p:sld r:id="rId5" collapse="1"/>
      <p:sld r:id="rId6" collapse="1"/>
      <p:sld r:id="rId7" collapse="1"/>
      <p:sld r:id="rId8" collapse="1"/>
      <p:sld r:id="rId9" collapse="1"/>
      <p:sld r:id="rId10" collapse="1"/>
    </p:sldLst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_rels/viewProps.xml.rels><?xml version="1.0" encoding="UTF-8" standalone="yes"?>
<Relationships xmlns="http://schemas.openxmlformats.org/package/2006/relationships"><Relationship Id="rId8" Type="http://schemas.openxmlformats.org/officeDocument/2006/relationships/slide" Target="slides/slide9.xml"/><Relationship Id="rId3" Type="http://schemas.openxmlformats.org/officeDocument/2006/relationships/slide" Target="slides/slide4.xml"/><Relationship Id="rId7" Type="http://schemas.openxmlformats.org/officeDocument/2006/relationships/slide" Target="slides/slide8.xml"/><Relationship Id="rId2" Type="http://schemas.openxmlformats.org/officeDocument/2006/relationships/slide" Target="slides/slide3.xml"/><Relationship Id="rId1" Type="http://schemas.openxmlformats.org/officeDocument/2006/relationships/slide" Target="slides/slide2.xml"/><Relationship Id="rId6" Type="http://schemas.openxmlformats.org/officeDocument/2006/relationships/slide" Target="slides/slide7.xml"/><Relationship Id="rId5" Type="http://schemas.openxmlformats.org/officeDocument/2006/relationships/slide" Target="slides/slide6.xml"/><Relationship Id="rId10" Type="http://schemas.openxmlformats.org/officeDocument/2006/relationships/slide" Target="slides/slide11.xml"/><Relationship Id="rId4" Type="http://schemas.openxmlformats.org/officeDocument/2006/relationships/slide" Target="slides/slide5.xml"/><Relationship Id="rId9" Type="http://schemas.openxmlformats.org/officeDocument/2006/relationships/slide" Target="slides/slide10.xml"/></Relationships>
</file>

<file path=ppt/media/image1.png>
</file>

<file path=ppt/media/image2.pn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C9DCD32D-0687-44C8-A9DE-274B609336F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Образ слайда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8435" name="Заметки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ru-RU" smtClean="0"/>
          </a:p>
        </p:txBody>
      </p:sp>
      <p:sp>
        <p:nvSpPr>
          <p:cNvPr id="18436" name="Номер слайда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779A3FA-6B45-427C-A909-0FE3BB1CAC43}" type="slidenum">
              <a:rPr lang="ru-RU" smtClean="0"/>
              <a:pPr/>
              <a:t>1</a:t>
            </a:fld>
            <a:endParaRPr lang="ru-RU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9DEE3-9473-453E-A160-CC21F3A5EC02}" type="slidenum">
              <a:rPr lang="ru-RU" smtClean="0"/>
              <a:pPr/>
              <a:t>10</a:t>
            </a:fld>
            <a:endParaRPr lang="ru-RU" smtClean="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9DEE3-9473-453E-A160-CC21F3A5EC02}" type="slidenum">
              <a:rPr lang="ru-RU" smtClean="0"/>
              <a:pPr/>
              <a:t>11</a:t>
            </a:fld>
            <a:endParaRPr lang="ru-RU" smtClean="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9DEE3-9473-453E-A160-CC21F3A5EC02}" type="slidenum">
              <a:rPr lang="ru-RU" smtClean="0"/>
              <a:pPr/>
              <a:t>2</a:t>
            </a:fld>
            <a:endParaRPr lang="ru-RU" smtClean="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43781FB-DF5A-4F60-A1C8-85A9F956D8EC}" type="slidenum">
              <a:rPr lang="ru-RU" smtClean="0"/>
              <a:pPr/>
              <a:t>3</a:t>
            </a:fld>
            <a:endParaRPr lang="ru-RU" smtClean="0"/>
          </a:p>
        </p:txBody>
      </p:sp>
      <p:sp>
        <p:nvSpPr>
          <p:cNvPr id="1945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46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C7694B4-674D-4761-BABA-2DE8F3104F1C}" type="slidenum">
              <a:rPr lang="ru-RU" smtClean="0"/>
              <a:pPr/>
              <a:t>4</a:t>
            </a:fld>
            <a:endParaRPr lang="ru-RU" smtClean="0"/>
          </a:p>
        </p:txBody>
      </p:sp>
      <p:sp>
        <p:nvSpPr>
          <p:cNvPr id="235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9DEE3-9473-453E-A160-CC21F3A5EC02}" type="slidenum">
              <a:rPr lang="ru-RU" smtClean="0"/>
              <a:pPr/>
              <a:t>5</a:t>
            </a:fld>
            <a:endParaRPr lang="ru-RU" smtClean="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9DEE3-9473-453E-A160-CC21F3A5EC02}" type="slidenum">
              <a:rPr lang="ru-RU" smtClean="0"/>
              <a:pPr/>
              <a:t>6</a:t>
            </a:fld>
            <a:endParaRPr lang="ru-RU" smtClean="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9DEE3-9473-453E-A160-CC21F3A5EC02}" type="slidenum">
              <a:rPr lang="ru-RU" smtClean="0"/>
              <a:pPr/>
              <a:t>7</a:t>
            </a:fld>
            <a:endParaRPr lang="ru-RU" smtClean="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9DEE3-9473-453E-A160-CC21F3A5EC02}" type="slidenum">
              <a:rPr lang="ru-RU" smtClean="0"/>
              <a:pPr/>
              <a:t>8</a:t>
            </a:fld>
            <a:endParaRPr lang="ru-RU" smtClean="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819DEE3-9473-453E-A160-CC21F3A5EC02}" type="slidenum">
              <a:rPr lang="ru-RU" smtClean="0"/>
              <a:pPr/>
              <a:t>9</a:t>
            </a:fld>
            <a:endParaRPr lang="ru-RU" smtClean="0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9BFC04-5AD3-40A1-81E3-CA8CB830A21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DAE69C4-4517-41E7-9A3B-D098CF756B2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20659A0-6CCE-423C-8F35-E8F5636C321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BBD617-8AC3-4909-800B-CB364EE97A1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A14BBC-988A-4C2E-A4B7-C6BAB6D59E7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53A061D-3CB5-42EB-8551-AAE7532CD1E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8500CB-044A-4EE6-8972-F9B5C72B68D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8F47EE5-AAAD-41D2-B5BB-95450C8DF0C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CF8AFA-5B15-491F-BFBB-4FD0FD44FEF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82CBA-9C1E-4A62-AA36-3F198FEE522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DE6159-F1C2-4F9E-9C82-EFA4B59CD5B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819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19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126192CA-81C8-4ADA-AD6A-5ECCAB50FDC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"/>
          <p:cNvSpPr txBox="1">
            <a:spLocks noChangeArrowheads="1"/>
          </p:cNvSpPr>
          <p:nvPr/>
        </p:nvSpPr>
        <p:spPr bwMode="auto">
          <a:xfrm>
            <a:off x="2209800" y="3297238"/>
            <a:ext cx="6643688" cy="272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 err="1">
                <a:latin typeface="Tahoma" pitchFamily="34" charset="0"/>
              </a:rPr>
              <a:t>Ютинет.Ру</a:t>
            </a:r>
            <a:r>
              <a:rPr lang="ru-RU" dirty="0">
                <a:latin typeface="Tahoma" pitchFamily="34" charset="0"/>
              </a:rPr>
              <a:t> – </a:t>
            </a:r>
            <a:r>
              <a:rPr lang="ru-RU" dirty="0" smtClean="0">
                <a:latin typeface="Tahoma" pitchFamily="34" charset="0"/>
              </a:rPr>
              <a:t>2010</a:t>
            </a:r>
            <a:r>
              <a:rPr lang="en-US" dirty="0" smtClean="0">
                <a:latin typeface="Tahoma" pitchFamily="34" charset="0"/>
              </a:rPr>
              <a:t> </a:t>
            </a:r>
            <a:r>
              <a:rPr lang="en-US" dirty="0" smtClean="0">
                <a:latin typeface="Tahoma" pitchFamily="34" charset="0"/>
              </a:rPr>
              <a:t>– H1</a:t>
            </a:r>
            <a:endParaRPr lang="ru-RU" dirty="0">
              <a:latin typeface="Tahoma" pitchFamily="34" charset="0"/>
            </a:endParaRPr>
          </a:p>
          <a:p>
            <a:pPr>
              <a:spcBef>
                <a:spcPct val="50000"/>
              </a:spcBef>
            </a:pPr>
            <a:r>
              <a:rPr lang="ru-RU" sz="1400" dirty="0" smtClean="0">
                <a:latin typeface="Arial" charset="0"/>
              </a:rPr>
              <a:t>Как это </a:t>
            </a:r>
            <a:r>
              <a:rPr lang="ru-RU" sz="1400" dirty="0" smtClean="0">
                <a:latin typeface="Arial" charset="0"/>
              </a:rPr>
              <a:t>будет</a:t>
            </a:r>
            <a:r>
              <a:rPr lang="ru-RU" sz="1400" dirty="0" smtClean="0">
                <a:latin typeface="Arial" charset="0"/>
              </a:rPr>
              <a:t> </a:t>
            </a:r>
            <a:r>
              <a:rPr lang="ru-RU" sz="1400" dirty="0" smtClean="0">
                <a:latin typeface="Arial" charset="0"/>
              </a:rPr>
              <a:t>- </a:t>
            </a:r>
            <a:r>
              <a:rPr lang="ru-RU" sz="1400" dirty="0" smtClean="0">
                <a:latin typeface="Arial" charset="0"/>
              </a:rPr>
              <a:t>1. </a:t>
            </a:r>
            <a:endParaRPr lang="ru-RU" sz="1400" dirty="0">
              <a:latin typeface="Arial" charset="0"/>
            </a:endParaRPr>
          </a:p>
          <a:p>
            <a:pPr>
              <a:spcBef>
                <a:spcPct val="50000"/>
              </a:spcBef>
            </a:pPr>
            <a:endParaRPr lang="ru-RU" sz="1400" dirty="0">
              <a:latin typeface="Arial" charset="0"/>
            </a:endParaRPr>
          </a:p>
          <a:p>
            <a:pPr>
              <a:spcBef>
                <a:spcPct val="50000"/>
              </a:spcBef>
            </a:pPr>
            <a:endParaRPr lang="ru-RU" sz="1400" dirty="0">
              <a:latin typeface="Arial" charset="0"/>
            </a:endParaRPr>
          </a:p>
          <a:p>
            <a:pPr>
              <a:spcBef>
                <a:spcPct val="50000"/>
              </a:spcBef>
            </a:pPr>
            <a:endParaRPr lang="ru-RU" sz="1400" dirty="0">
              <a:latin typeface="Arial" charset="0"/>
            </a:endParaRPr>
          </a:p>
          <a:p>
            <a:pPr>
              <a:spcBef>
                <a:spcPct val="50000"/>
              </a:spcBef>
            </a:pPr>
            <a:endParaRPr lang="ru-RU" sz="1400" dirty="0">
              <a:latin typeface="Arial" charset="0"/>
            </a:endParaRPr>
          </a:p>
          <a:p>
            <a:pPr>
              <a:spcBef>
                <a:spcPct val="50000"/>
              </a:spcBef>
            </a:pPr>
            <a:endParaRPr lang="ru-RU" sz="1400" dirty="0">
              <a:latin typeface="Arial" charset="0"/>
            </a:endParaRPr>
          </a:p>
          <a:p>
            <a:pPr>
              <a:spcBef>
                <a:spcPct val="50000"/>
              </a:spcBef>
            </a:pPr>
            <a:endParaRPr lang="ru-RU" sz="1400" dirty="0">
              <a:latin typeface="Arial" charset="0"/>
            </a:endParaRPr>
          </a:p>
        </p:txBody>
      </p:sp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197100" y="1431925"/>
            <a:ext cx="4319588" cy="949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УК ПАК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4099" name="Text Box 4"/>
          <p:cNvSpPr txBox="1">
            <a:spLocks noChangeArrowheads="1"/>
          </p:cNvSpPr>
          <p:nvPr/>
        </p:nvSpPr>
        <p:spPr bwMode="auto">
          <a:xfrm>
            <a:off x="7715272" y="6257925"/>
            <a:ext cx="1327128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10/11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357158" y="1357298"/>
            <a:ext cx="8501122" cy="47148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36000"/>
          <a:lstStyle/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Бизнес компании – помогать всем вести бизнес.</a:t>
            </a:r>
          </a:p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Цели на 2010: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Структурировать внутренние процессы в финансах, </a:t>
            </a:r>
            <a:r>
              <a:rPr lang="en-US" sz="2000" kern="0" dirty="0" smtClean="0">
                <a:latin typeface="Tahoma" pitchFamily="34" charset="0"/>
              </a:rPr>
              <a:t>hr, </a:t>
            </a:r>
            <a:r>
              <a:rPr lang="ru-RU" sz="2000" kern="0" dirty="0" err="1" smtClean="0">
                <a:latin typeface="Tahoma" pitchFamily="34" charset="0"/>
              </a:rPr>
              <a:t>ит</a:t>
            </a:r>
            <a:r>
              <a:rPr lang="ru-RU" sz="2000" kern="0" dirty="0" smtClean="0">
                <a:latin typeface="Tahoma" pitchFamily="34" charset="0"/>
              </a:rPr>
              <a:t>, логистике.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Начать привлекать внешние проекты в управление</a:t>
            </a:r>
            <a:endParaRPr lang="ru-RU" sz="2000" kern="0" dirty="0"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Безопасность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4099" name="Text Box 4"/>
          <p:cNvSpPr txBox="1">
            <a:spLocks noChangeArrowheads="1"/>
          </p:cNvSpPr>
          <p:nvPr/>
        </p:nvSpPr>
        <p:spPr bwMode="auto">
          <a:xfrm>
            <a:off x="7858148" y="6257925"/>
            <a:ext cx="1184252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11/11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357158" y="1357298"/>
            <a:ext cx="8501122" cy="47148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36000"/>
          <a:lstStyle/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Приоритет группы.</a:t>
            </a:r>
          </a:p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Все инструкции Колесникова Олега Евгеньевича обязательны для исполнения всеми, в т.ч. руководителями проектов.</a:t>
            </a:r>
            <a:endParaRPr lang="ru-RU" sz="2000" kern="0" dirty="0"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Спасибо!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4099" name="Text Box 4"/>
          <p:cNvSpPr txBox="1">
            <a:spLocks noChangeArrowheads="1"/>
          </p:cNvSpPr>
          <p:nvPr/>
        </p:nvSpPr>
        <p:spPr bwMode="auto">
          <a:xfrm>
            <a:off x="8128000" y="6257925"/>
            <a:ext cx="914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2/11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642938" y="1857364"/>
            <a:ext cx="7772400" cy="42862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36000" numCol="2"/>
          <a:lstStyle/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Колесников Олег Евгеньевич </a:t>
            </a:r>
            <a:endParaRPr lang="ru-RU" sz="1600" kern="0" dirty="0" smtClean="0">
              <a:latin typeface="Tahoma" pitchFamily="34" charset="0"/>
            </a:endParaRP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err="1" smtClean="0">
                <a:latin typeface="Tahoma" pitchFamily="34" charset="0"/>
              </a:rPr>
              <a:t>Золоедов</a:t>
            </a:r>
            <a:r>
              <a:rPr lang="ru-RU" sz="1600" kern="0" dirty="0" smtClean="0">
                <a:latin typeface="Tahoma" pitchFamily="34" charset="0"/>
              </a:rPr>
              <a:t> </a:t>
            </a:r>
            <a:r>
              <a:rPr lang="ru-RU" sz="1600" kern="0" dirty="0" smtClean="0">
                <a:latin typeface="Tahoma" pitchFamily="34" charset="0"/>
              </a:rPr>
              <a:t>Андрей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Жуков Дмитрий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Большакова Татьяна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err="1" smtClean="0">
                <a:latin typeface="Tahoma" pitchFamily="34" charset="0"/>
              </a:rPr>
              <a:t>Клесов</a:t>
            </a:r>
            <a:r>
              <a:rPr lang="ru-RU" sz="1600" kern="0" dirty="0" smtClean="0">
                <a:latin typeface="Tahoma" pitchFamily="34" charset="0"/>
              </a:rPr>
              <a:t> Александр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err="1" smtClean="0">
                <a:latin typeface="Tahoma" pitchFamily="34" charset="0"/>
              </a:rPr>
              <a:t>Галоян</a:t>
            </a:r>
            <a:r>
              <a:rPr lang="ru-RU" sz="1600" kern="0" dirty="0" smtClean="0">
                <a:latin typeface="Tahoma" pitchFamily="34" charset="0"/>
              </a:rPr>
              <a:t> </a:t>
            </a:r>
            <a:r>
              <a:rPr lang="ru-RU" sz="1600" kern="0" dirty="0" err="1" smtClean="0">
                <a:latin typeface="Tahoma" pitchFamily="34" charset="0"/>
              </a:rPr>
              <a:t>Анаит</a:t>
            </a:r>
            <a:endParaRPr lang="ru-RU" sz="1600" kern="0" dirty="0" smtClean="0">
              <a:latin typeface="Tahoma" pitchFamily="34" charset="0"/>
            </a:endParaRP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err="1" smtClean="0">
                <a:latin typeface="Tahoma" pitchFamily="34" charset="0"/>
              </a:rPr>
              <a:t>Галоян</a:t>
            </a:r>
            <a:r>
              <a:rPr lang="ru-RU" sz="1600" kern="0" dirty="0" smtClean="0">
                <a:latin typeface="Tahoma" pitchFamily="34" charset="0"/>
              </a:rPr>
              <a:t> Давид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err="1" smtClean="0">
                <a:latin typeface="Tahoma" pitchFamily="34" charset="0"/>
              </a:rPr>
              <a:t>Галченков</a:t>
            </a:r>
            <a:r>
              <a:rPr lang="ru-RU" sz="1600" kern="0" dirty="0" smtClean="0">
                <a:latin typeface="Tahoma" pitchFamily="34" charset="0"/>
              </a:rPr>
              <a:t> Александр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Самсонов Денис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Савина Маша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Владимиров Антон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Авдеев Михаил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Толкачев Николай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Розова Настя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Лорин Андрей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Винокуров Евгений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err="1" smtClean="0">
                <a:latin typeface="Tahoma" pitchFamily="34" charset="0"/>
              </a:rPr>
              <a:t>Паркосадзе</a:t>
            </a:r>
            <a:r>
              <a:rPr lang="ru-RU" sz="1600" kern="0" dirty="0" smtClean="0">
                <a:latin typeface="Tahoma" pitchFamily="34" charset="0"/>
              </a:rPr>
              <a:t> Лиля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Панфилов Юрий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Федосеев Андрей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err="1" smtClean="0">
                <a:latin typeface="Tahoma" pitchFamily="34" charset="0"/>
              </a:rPr>
              <a:t>Смолянов</a:t>
            </a:r>
            <a:r>
              <a:rPr lang="ru-RU" sz="1600" kern="0" dirty="0" smtClean="0">
                <a:latin typeface="Tahoma" pitchFamily="34" charset="0"/>
              </a:rPr>
              <a:t> Михаил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Михайлов Сергей</a:t>
            </a:r>
          </a:p>
          <a:p>
            <a:pPr marL="647700" lvl="1" indent="-457200">
              <a:spcBef>
                <a:spcPct val="50000"/>
              </a:spcBef>
              <a:buClr>
                <a:srgbClr val="08D83A"/>
              </a:buClr>
              <a:buFont typeface="+mj-lt"/>
              <a:buAutoNum type="arabicPeriod"/>
              <a:defRPr/>
            </a:pPr>
            <a:r>
              <a:rPr lang="ru-RU" sz="1600" kern="0" dirty="0" smtClean="0">
                <a:latin typeface="Tahoma" pitchFamily="34" charset="0"/>
              </a:rPr>
              <a:t>Зинин Евгений.</a:t>
            </a:r>
            <a:endParaRPr lang="ru-RU" sz="1600" kern="0" dirty="0">
              <a:latin typeface="Tahoma" pitchFamily="34" charset="0"/>
            </a:endParaRPr>
          </a:p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endParaRPr lang="ru-RU" sz="2000" kern="0" dirty="0">
              <a:latin typeface="Tahoma" pitchFamily="34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1000100" y="1242940"/>
            <a:ext cx="692948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84175" lvl="1" indent="-193675">
              <a:spcBef>
                <a:spcPct val="50000"/>
              </a:spcBef>
              <a:buClr>
                <a:srgbClr val="08D83A"/>
              </a:buClr>
              <a:defRPr/>
            </a:pPr>
            <a:r>
              <a:rPr lang="ru-RU" sz="2000" kern="0" dirty="0" smtClean="0">
                <a:latin typeface="Tahoma" pitchFamily="34" charset="0"/>
              </a:rPr>
              <a:t>Всем, кто не струсил и был с нами с осени 2008: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Группа Компаний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8128000" y="6257925"/>
            <a:ext cx="914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3/11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0" y="1071546"/>
            <a:ext cx="9144000" cy="52149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84175" lvl="1" indent="-193675">
              <a:spcBef>
                <a:spcPct val="50000"/>
              </a:spcBef>
              <a:buClr>
                <a:srgbClr val="08D83A"/>
              </a:buClr>
              <a:defRPr/>
            </a:pPr>
            <a:endParaRPr lang="ru-RU" sz="2000" kern="0" dirty="0">
              <a:latin typeface="Tahoma" pitchFamily="34" charset="0"/>
            </a:endParaRPr>
          </a:p>
        </p:txBody>
      </p:sp>
      <p:pic>
        <p:nvPicPr>
          <p:cNvPr id="1026" name="Picture 2" descr="D:\SystemUserFolders\Desktop\Орг_ГК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857224" y="1214422"/>
            <a:ext cx="7905796" cy="5120092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Горизонтальные связи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7772400" cy="4800600"/>
          </a:xfrm>
        </p:spPr>
        <p:txBody>
          <a:bodyPr/>
          <a:lstStyle/>
          <a:p>
            <a:pPr marL="277813" indent="4763" eaLnBrk="1" hangingPunct="1">
              <a:spcBef>
                <a:spcPct val="50000"/>
              </a:spcBef>
              <a:buClr>
                <a:srgbClr val="08D83A"/>
              </a:buClr>
              <a:buFontTx/>
              <a:buNone/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Принципы отношений между проектами:</a:t>
            </a:r>
          </a:p>
          <a:p>
            <a:pPr marL="277813" indent="4763" eaLnBrk="1" hangingPunct="1">
              <a:spcBef>
                <a:spcPct val="50000"/>
              </a:spcBef>
              <a:buClr>
                <a:srgbClr val="08D83A"/>
              </a:buClr>
              <a:buFontTx/>
              <a:buAutoNum type="arabicPeriod"/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 Любая задача руководителя смежного проекта принимается с улыбкой, а потом, если мешает работе, уточняется у </a:t>
            </a: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руководителя проекта.</a:t>
            </a:r>
          </a:p>
          <a:p>
            <a:pPr marL="277813" indent="4763" eaLnBrk="1" hangingPunct="1">
              <a:spcBef>
                <a:spcPct val="50000"/>
              </a:spcBef>
              <a:buClr>
                <a:srgbClr val="08D83A"/>
              </a:buClr>
              <a:buFontTx/>
              <a:buAutoNum type="arabicPeriod"/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 </a:t>
            </a: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Руководители обязаны </a:t>
            </a: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внимать любой просьбе смежного проекта.</a:t>
            </a:r>
          </a:p>
          <a:p>
            <a:pPr marL="277813" indent="4763" eaLnBrk="1" hangingPunct="1">
              <a:spcBef>
                <a:spcPct val="50000"/>
              </a:spcBef>
              <a:buClr>
                <a:srgbClr val="08D83A"/>
              </a:buClr>
              <a:buFontTx/>
              <a:buAutoNum type="arabicPeriod"/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 Если на задачу или просьбу нет ресурсов – руководитель испрашивает их у Рыбалова Олега</a:t>
            </a:r>
            <a:endParaRPr lang="ru-RU" sz="2800" dirty="0" smtClean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7172" name="Text Box 4"/>
          <p:cNvSpPr txBox="1">
            <a:spLocks noChangeArrowheads="1"/>
          </p:cNvSpPr>
          <p:nvPr/>
        </p:nvSpPr>
        <p:spPr bwMode="auto">
          <a:xfrm>
            <a:off x="8128000" y="6257925"/>
            <a:ext cx="914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4/11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ru-RU" sz="2800" dirty="0" err="1" smtClean="0">
                <a:solidFill>
                  <a:schemeClr val="bg1"/>
                </a:solidFill>
                <a:latin typeface="Tahoma" pitchFamily="34" charset="0"/>
              </a:rPr>
              <a:t>Ютинет</a:t>
            </a:r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 2.0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4099" name="Text Box 4"/>
          <p:cNvSpPr txBox="1">
            <a:spLocks noChangeArrowheads="1"/>
          </p:cNvSpPr>
          <p:nvPr/>
        </p:nvSpPr>
        <p:spPr bwMode="auto">
          <a:xfrm>
            <a:off x="8128000" y="6257925"/>
            <a:ext cx="914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5/11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357158" y="1357298"/>
            <a:ext cx="8501122" cy="47148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36000"/>
          <a:lstStyle/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Бизнес компании – производить (</a:t>
            </a:r>
            <a:r>
              <a:rPr lang="ru-RU" sz="2000" kern="0" dirty="0" err="1" smtClean="0">
                <a:latin typeface="Tahoma" pitchFamily="34" charset="0"/>
              </a:rPr>
              <a:t>генерить</a:t>
            </a:r>
            <a:r>
              <a:rPr lang="ru-RU" sz="2000" kern="0" dirty="0" smtClean="0">
                <a:latin typeface="Tahoma" pitchFamily="34" charset="0"/>
              </a:rPr>
              <a:t>) заказы через сайты сети </a:t>
            </a:r>
            <a:r>
              <a:rPr lang="ru-RU" sz="2000" kern="0" dirty="0" err="1" smtClean="0">
                <a:latin typeface="Tahoma" pitchFamily="34" charset="0"/>
              </a:rPr>
              <a:t>Ютинет</a:t>
            </a:r>
            <a:r>
              <a:rPr lang="ru-RU" sz="2000" kern="0" dirty="0" smtClean="0">
                <a:latin typeface="Tahoma" pitchFamily="34" charset="0"/>
              </a:rPr>
              <a:t>.</a:t>
            </a:r>
          </a:p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Цели на 2010: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300 заказов в день в 4</a:t>
            </a:r>
            <a:r>
              <a:rPr lang="en-US" sz="2000" kern="0" dirty="0" smtClean="0">
                <a:latin typeface="Tahoma" pitchFamily="34" charset="0"/>
              </a:rPr>
              <a:t>Q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5 витрин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3 внешних ТК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Новая платформа к 31.12</a:t>
            </a:r>
            <a:endParaRPr lang="ru-RU" sz="2000" kern="0" dirty="0"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Торговая компания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4099" name="Text Box 4"/>
          <p:cNvSpPr txBox="1">
            <a:spLocks noChangeArrowheads="1"/>
          </p:cNvSpPr>
          <p:nvPr/>
        </p:nvSpPr>
        <p:spPr bwMode="auto">
          <a:xfrm>
            <a:off x="8128000" y="6257925"/>
            <a:ext cx="914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6/11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357158" y="1357298"/>
            <a:ext cx="8501122" cy="47148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36000"/>
          <a:lstStyle/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Бизнес компании – исполнять заказы в интересных товарных направлениях, развивать оптовое направление.</a:t>
            </a:r>
          </a:p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Цели на 2010: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Рентабельность бизнеса не менее 2% от оборота</a:t>
            </a:r>
            <a:endParaRPr lang="en-US" sz="2000" kern="0" dirty="0" smtClean="0">
              <a:latin typeface="Tahoma" pitchFamily="34" charset="0"/>
            </a:endParaRP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Открытое оптовое региональное направление</a:t>
            </a:r>
            <a:endParaRPr lang="ru-RU" sz="2000" kern="0" dirty="0"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Мегаплан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4099" name="Text Box 4"/>
          <p:cNvSpPr txBox="1">
            <a:spLocks noChangeArrowheads="1"/>
          </p:cNvSpPr>
          <p:nvPr/>
        </p:nvSpPr>
        <p:spPr bwMode="auto">
          <a:xfrm>
            <a:off x="8128000" y="6257925"/>
            <a:ext cx="914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7/11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357158" y="1357298"/>
            <a:ext cx="8501122" cy="47148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36000"/>
          <a:lstStyle/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Бизнес компании – автоматизировать просто и задешево малый бизнес.</a:t>
            </a:r>
          </a:p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Цели на 2010: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Выручка </a:t>
            </a:r>
            <a:r>
              <a:rPr lang="en-US" sz="2000" kern="0" dirty="0" smtClean="0">
                <a:latin typeface="Tahoma" pitchFamily="34" charset="0"/>
              </a:rPr>
              <a:t>&gt;$</a:t>
            </a:r>
            <a:r>
              <a:rPr lang="ru-RU" sz="2000" kern="0" dirty="0" smtClean="0">
                <a:latin typeface="Tahoma" pitchFamily="34" charset="0"/>
              </a:rPr>
              <a:t>130.000К</a:t>
            </a:r>
            <a:r>
              <a:rPr lang="en-US" sz="2000" kern="0" dirty="0" smtClean="0">
                <a:latin typeface="Tahoma" pitchFamily="34" charset="0"/>
              </a:rPr>
              <a:t> </a:t>
            </a:r>
            <a:r>
              <a:rPr lang="ru-RU" sz="2000" kern="0" dirty="0" smtClean="0">
                <a:latin typeface="Tahoma" pitchFamily="34" charset="0"/>
              </a:rPr>
              <a:t>в месяц</a:t>
            </a:r>
            <a:r>
              <a:rPr lang="en-US" sz="2000" kern="0" dirty="0" smtClean="0">
                <a:latin typeface="Tahoma" pitchFamily="34" charset="0"/>
              </a:rPr>
              <a:t> </a:t>
            </a:r>
            <a:r>
              <a:rPr lang="ru-RU" sz="2000" kern="0" dirty="0" smtClean="0">
                <a:latin typeface="Tahoma" pitchFamily="34" charset="0"/>
              </a:rPr>
              <a:t>в 4</a:t>
            </a:r>
            <a:r>
              <a:rPr lang="en-US" sz="2000" kern="0" dirty="0" smtClean="0">
                <a:latin typeface="Tahoma" pitchFamily="34" charset="0"/>
              </a:rPr>
              <a:t>Q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Запущенный сервис </a:t>
            </a:r>
            <a:r>
              <a:rPr lang="ru-RU" sz="2000" kern="0" dirty="0" err="1" smtClean="0">
                <a:latin typeface="Tahoma" pitchFamily="34" charset="0"/>
              </a:rPr>
              <a:t>Миниплан</a:t>
            </a:r>
            <a:r>
              <a:rPr lang="ru-RU" sz="2000" kern="0" dirty="0" smtClean="0">
                <a:latin typeface="Tahoma" pitchFamily="34" charset="0"/>
              </a:rPr>
              <a:t> (1 июня)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Выход на рынок оперативного учета (</a:t>
            </a:r>
            <a:r>
              <a:rPr lang="ru-RU" sz="2000" kern="0" dirty="0" err="1" smtClean="0">
                <a:latin typeface="Tahoma" pitchFamily="34" charset="0"/>
              </a:rPr>
              <a:t>Мегаплан.Продажи</a:t>
            </a:r>
            <a:r>
              <a:rPr lang="ru-RU" sz="2000" kern="0" dirty="0" smtClean="0">
                <a:latin typeface="Tahoma" pitchFamily="34" charset="0"/>
              </a:rPr>
              <a:t>)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Выход на рынок США (!) – хотя бы 10 продаж в 2010</a:t>
            </a:r>
            <a:endParaRPr lang="ru-RU" sz="2000" kern="0" dirty="0"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ЕПЦ Экзамен (Спецпроект</a:t>
            </a:r>
            <a:r>
              <a:rPr lang="ru-RU" sz="2800" dirty="0" smtClean="0">
                <a:solidFill>
                  <a:schemeClr val="bg1"/>
                </a:solidFill>
                <a:latin typeface="Tahoma" pitchFamily="34" charset="0"/>
              </a:rPr>
              <a:t>)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4099" name="Text Box 4"/>
          <p:cNvSpPr txBox="1">
            <a:spLocks noChangeArrowheads="1"/>
          </p:cNvSpPr>
          <p:nvPr/>
        </p:nvSpPr>
        <p:spPr bwMode="auto">
          <a:xfrm>
            <a:off x="8128000" y="6257925"/>
            <a:ext cx="914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8/11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357158" y="1357298"/>
            <a:ext cx="8501122" cy="47148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36000"/>
          <a:lstStyle/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Бизнес компании – зарабатывать на контрактах с государством в области разработки софта, учебного </a:t>
            </a:r>
            <a:r>
              <a:rPr lang="ru-RU" sz="2000" kern="0" dirty="0" err="1" smtClean="0">
                <a:latin typeface="Tahoma" pitchFamily="34" charset="0"/>
              </a:rPr>
              <a:t>контента</a:t>
            </a:r>
            <a:r>
              <a:rPr lang="ru-RU" sz="2000" kern="0" dirty="0" smtClean="0">
                <a:latin typeface="Tahoma" pitchFamily="34" charset="0"/>
              </a:rPr>
              <a:t>, интеграции, поставок железа.</a:t>
            </a:r>
          </a:p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Цели на 2010: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Минимум: Стать </a:t>
            </a:r>
            <a:r>
              <a:rPr lang="ru-RU" sz="2000" kern="0" dirty="0" err="1" smtClean="0">
                <a:latin typeface="Tahoma" pitchFamily="34" charset="0"/>
              </a:rPr>
              <a:t>операционно</a:t>
            </a:r>
            <a:r>
              <a:rPr lang="ru-RU" sz="2000" kern="0" dirty="0" smtClean="0">
                <a:latin typeface="Tahoma" pitchFamily="34" charset="0"/>
              </a:rPr>
              <a:t> положительными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Норма: выйти на рентабельность 15%</a:t>
            </a:r>
            <a:endParaRPr lang="en-US" sz="2000" kern="0" dirty="0" smtClean="0">
              <a:latin typeface="Tahoma" pitchFamily="34" charset="0"/>
            </a:endParaRP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Наладить плотную работу не менее чем с 2мя </a:t>
            </a:r>
            <a:r>
              <a:rPr lang="ru-RU" sz="2000" kern="0" dirty="0" err="1" smtClean="0">
                <a:latin typeface="Tahoma" pitchFamily="34" charset="0"/>
              </a:rPr>
              <a:t>госзаказчиками</a:t>
            </a:r>
            <a:r>
              <a:rPr lang="ru-RU" sz="2000" kern="0" dirty="0" smtClean="0">
                <a:latin typeface="Tahoma" pitchFamily="34" charset="0"/>
              </a:rPr>
              <a:t>.</a:t>
            </a:r>
            <a:endParaRPr lang="ru-RU" sz="2000" kern="0" dirty="0"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90800" y="228600"/>
            <a:ext cx="6324600" cy="685800"/>
          </a:xfrm>
          <a:solidFill>
            <a:srgbClr val="08D83A"/>
          </a:solidFill>
        </p:spPr>
        <p:txBody>
          <a:bodyPr/>
          <a:lstStyle/>
          <a:p>
            <a:pPr eaLnBrk="1" hangingPunct="1"/>
            <a:r>
              <a:rPr lang="en-US" sz="2800" dirty="0" smtClean="0">
                <a:solidFill>
                  <a:schemeClr val="bg1"/>
                </a:solidFill>
                <a:latin typeface="Tahoma" pitchFamily="34" charset="0"/>
              </a:rPr>
              <a:t>Lazy Lady (</a:t>
            </a:r>
            <a:r>
              <a:rPr lang="en-US" sz="2800" dirty="0" err="1" smtClean="0">
                <a:solidFill>
                  <a:schemeClr val="bg1"/>
                </a:solidFill>
                <a:latin typeface="Tahoma" pitchFamily="34" charset="0"/>
              </a:rPr>
              <a:t>LazyShops</a:t>
            </a:r>
            <a:r>
              <a:rPr lang="en-US" sz="2800" dirty="0" smtClean="0">
                <a:solidFill>
                  <a:schemeClr val="bg1"/>
                </a:solidFill>
                <a:latin typeface="Tahoma" pitchFamily="34" charset="0"/>
              </a:rPr>
              <a:t>)</a:t>
            </a:r>
            <a:endParaRPr lang="ru-RU" sz="2800" dirty="0" smtClean="0">
              <a:solidFill>
                <a:schemeClr val="bg1"/>
              </a:solidFill>
              <a:latin typeface="Tahoma" pitchFamily="34" charset="0"/>
            </a:endParaRPr>
          </a:p>
        </p:txBody>
      </p:sp>
      <p:sp>
        <p:nvSpPr>
          <p:cNvPr id="4099" name="Text Box 4"/>
          <p:cNvSpPr txBox="1">
            <a:spLocks noChangeArrowheads="1"/>
          </p:cNvSpPr>
          <p:nvPr/>
        </p:nvSpPr>
        <p:spPr bwMode="auto">
          <a:xfrm>
            <a:off x="8128000" y="6257925"/>
            <a:ext cx="914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dirty="0" smtClean="0">
                <a:solidFill>
                  <a:srgbClr val="5F5F5F"/>
                </a:solidFill>
                <a:latin typeface="Tahoma" pitchFamily="34" charset="0"/>
              </a:rPr>
              <a:t>9/11</a:t>
            </a:r>
            <a:endParaRPr lang="ru-RU" sz="2800" dirty="0">
              <a:solidFill>
                <a:srgbClr val="5F5F5F"/>
              </a:solidFill>
              <a:latin typeface="Tahoma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357158" y="1357298"/>
            <a:ext cx="8501122" cy="47148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36000"/>
          <a:lstStyle/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Бизнес компании – продажи на самом перспективном рынке в интернете – рынке одежды.</a:t>
            </a:r>
          </a:p>
          <a:p>
            <a:pPr marL="384175" lvl="1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Цели на 2010: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Выйти на 100 заказов в день</a:t>
            </a:r>
          </a:p>
          <a:p>
            <a:pPr marL="841375" lvl="2" indent="-193675">
              <a:spcBef>
                <a:spcPct val="50000"/>
              </a:spcBef>
              <a:buClr>
                <a:srgbClr val="08D83A"/>
              </a:buClr>
              <a:buFont typeface="Arial" pitchFamily="34" charset="0"/>
              <a:buChar char="•"/>
              <a:defRPr/>
            </a:pPr>
            <a:r>
              <a:rPr lang="ru-RU" sz="2000" kern="0" dirty="0" smtClean="0">
                <a:latin typeface="Tahoma" pitchFamily="34" charset="0"/>
              </a:rPr>
              <a:t>Начать разрабатывать сервис примерки в </a:t>
            </a:r>
            <a:r>
              <a:rPr lang="ru-RU" sz="2000" kern="0" dirty="0" err="1" smtClean="0">
                <a:latin typeface="Tahoma" pitchFamily="34" charset="0"/>
              </a:rPr>
              <a:t>онлайне</a:t>
            </a:r>
            <a:endParaRPr lang="ru-RU" sz="2000" kern="0" dirty="0">
              <a:latin typeface="Tahom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Ютинет">
  <a:themeElements>
    <a:clrScheme name="Ютинет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Ютинет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Ютинет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Ютинет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Ютинет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Ютинет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Ютинет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Ютинет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Ютинет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Settings\Saper-M\Application Data\Microsoft\Шаблоны\Ютинет.pot</Template>
  <TotalTime>5136</TotalTime>
  <Words>404</Words>
  <Application>Microsoft PowerPoint</Application>
  <PresentationFormat>Экран (4:3)</PresentationFormat>
  <Paragraphs>95</Paragraphs>
  <Slides>11</Slides>
  <Notes>11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Ютинет</vt:lpstr>
      <vt:lpstr>Слайд 1</vt:lpstr>
      <vt:lpstr>Спасибо!</vt:lpstr>
      <vt:lpstr>Группа Компаний</vt:lpstr>
      <vt:lpstr>Горизонтальные связи</vt:lpstr>
      <vt:lpstr>Ютинет 2.0</vt:lpstr>
      <vt:lpstr>Торговая компания</vt:lpstr>
      <vt:lpstr>Мегаплан</vt:lpstr>
      <vt:lpstr>ЕПЦ Экзамен (Спецпроект)</vt:lpstr>
      <vt:lpstr>Lazy Lady (LazyShops)</vt:lpstr>
      <vt:lpstr>УК ПАК</vt:lpstr>
      <vt:lpstr>Безопасность</vt:lpstr>
    </vt:vector>
  </TitlesOfParts>
  <Company>ГлавИнформСистема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Конверсия</dc:title>
  <dc:creator>Михаил И. Уколов</dc:creator>
  <cp:lastModifiedBy>Mikhail Ukolov</cp:lastModifiedBy>
  <cp:revision>74</cp:revision>
  <dcterms:created xsi:type="dcterms:W3CDTF">2007-03-18T17:27:52Z</dcterms:created>
  <dcterms:modified xsi:type="dcterms:W3CDTF">2010-04-13T13:55:57Z</dcterms:modified>
</cp:coreProperties>
</file>