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76" r:id="rId3"/>
    <p:sldId id="384" r:id="rId4"/>
    <p:sldId id="385" r:id="rId5"/>
    <p:sldId id="388" r:id="rId6"/>
    <p:sldId id="387" r:id="rId7"/>
    <p:sldId id="386" r:id="rId8"/>
    <p:sldId id="389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BE3F"/>
    <a:srgbClr val="A9A9AA"/>
    <a:srgbClr val="FF8F3C"/>
    <a:srgbClr val="DC6F1E"/>
    <a:srgbClr val="404040"/>
    <a:srgbClr val="0848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2958" autoAdjust="0"/>
  </p:normalViewPr>
  <p:slideViewPr>
    <p:cSldViewPr>
      <p:cViewPr>
        <p:scale>
          <a:sx n="75" d="100"/>
          <a:sy n="75" d="100"/>
        </p:scale>
        <p:origin x="-1830" y="-318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2B02B-372B-43EF-BCCC-1B7E840E8FC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B6CF0-4CA9-428C-B3DF-8A6D99F79B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450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B6CF0-4CA9-428C-B3DF-8A6D99F79BB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846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F97ED-D737-4022-83FA-804669D5189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911BF-C2E5-4609-B738-A8713A2C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3" y="0"/>
            <a:ext cx="9142153" cy="68579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4221088"/>
            <a:ext cx="6264696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20</a:t>
            </a:r>
            <a:r>
              <a:rPr lang="ru-RU" sz="3200" b="1" dirty="0" smtClean="0"/>
              <a:t>1</a:t>
            </a:r>
            <a:r>
              <a:rPr lang="en-US" sz="3200" b="1" dirty="0" smtClean="0"/>
              <a:t>2 - </a:t>
            </a:r>
            <a:r>
              <a:rPr lang="ru-RU" sz="3200" b="1" dirty="0" smtClean="0"/>
              <a:t>тяжелый инфраструктурный год. Итоги.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2" y="0"/>
            <a:ext cx="9142156" cy="6857999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54088" y="6488113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fld id="{F7BCF630-E590-4188-AC1B-4B13031BC806}" type="slidenum">
              <a:rPr lang="ru-RU" b="1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pPr/>
              <a:t>2</a:t>
            </a:fld>
            <a:endParaRPr lang="ru-RU" b="1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99136" y="757221"/>
            <a:ext cx="2233304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b="1" cap="all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Сделано в 2012</a:t>
            </a:r>
            <a:endParaRPr lang="en-US" b="1" cap="all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9906" y="1428740"/>
            <a:ext cx="770257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3538" indent="-363538" algn="just">
              <a:spcBef>
                <a:spcPts val="600"/>
              </a:spcBef>
              <a:defRPr/>
            </a:pPr>
            <a:r>
              <a:rPr lang="ru-RU" sz="2000" dirty="0">
                <a:latin typeface="Tahoma" pitchFamily="34" charset="0"/>
                <a:cs typeface="Tahoma" pitchFamily="34" charset="0"/>
              </a:rPr>
              <a:t>Запущена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новая платформа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на следующих компонентах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:</a:t>
            </a: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1.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модуль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работы со сторонними компаниями (июль)</a:t>
            </a: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2.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 err="1" smtClean="0">
                <a:latin typeface="Tahoma" pitchFamily="34" charset="0"/>
                <a:cs typeface="Tahoma" pitchFamily="34" charset="0"/>
              </a:rPr>
              <a:t>social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CRM (ноябрь)</a:t>
            </a: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3.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 err="1">
                <a:latin typeface="Tahoma" pitchFamily="34" charset="0"/>
                <a:cs typeface="Tahoma" pitchFamily="34" charset="0"/>
              </a:rPr>
              <a:t>мультивитринность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(декабрь)</a:t>
            </a: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4.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сервис поиска на обычном языке (июль)</a:t>
            </a: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5.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 err="1">
                <a:latin typeface="Tahoma" pitchFamily="34" charset="0"/>
                <a:cs typeface="Tahoma" pitchFamily="34" charset="0"/>
              </a:rPr>
              <a:t>геонезависимость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витрин и </a:t>
            </a:r>
            <a:r>
              <a:rPr lang="ru-RU" sz="2000" dirty="0" err="1">
                <a:latin typeface="Tahoma" pitchFamily="34" charset="0"/>
                <a:cs typeface="Tahoma" pitchFamily="34" charset="0"/>
              </a:rPr>
              <a:t>офферов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(август)</a:t>
            </a: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6.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роботизированное управление маркетингом покупки трафика (сентябрь)</a:t>
            </a: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7.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мощнейшая система анализа продаж (сентябрь)</a:t>
            </a: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8.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позволяющая </a:t>
            </a:r>
            <a:r>
              <a:rPr lang="ru-RU" sz="2000" dirty="0" err="1">
                <a:latin typeface="Tahoma" pitchFamily="34" charset="0"/>
                <a:cs typeface="Tahoma" pitchFamily="34" charset="0"/>
              </a:rPr>
              <a:t>расчитывать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идеальную рыночную цену (цену максимизации абсолютного кол-ва гросс-маржи с продаж товара) (декабрь)</a:t>
            </a:r>
            <a:endParaRPr lang="ru-RU" sz="2000" b="1" dirty="0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2" y="0"/>
            <a:ext cx="9142156" cy="6857999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54088" y="6488113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fld id="{F7BCF630-E590-4188-AC1B-4B13031BC806}" type="slidenum">
              <a:rPr lang="ru-RU" b="1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pPr/>
              <a:t>3</a:t>
            </a:fld>
            <a:endParaRPr lang="ru-RU" b="1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99136" y="757221"/>
            <a:ext cx="2233304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b="1" cap="all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Сделано в 2012</a:t>
            </a:r>
            <a:endParaRPr lang="en-US" b="1" cap="all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9906" y="2317517"/>
            <a:ext cx="7702574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3538" indent="-363538" algn="just">
              <a:spcBef>
                <a:spcPts val="600"/>
              </a:spcBef>
              <a:defRPr/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	На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ней:</a:t>
            </a: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1.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созданы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8 товарных витрин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со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190,000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уникальных карточек (4 были на старом сайте + 4 новых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)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2.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подключены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10 торговых компаний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: общее количество </a:t>
            </a:r>
            <a:r>
              <a:rPr lang="ru-RU" sz="2000" dirty="0" err="1">
                <a:latin typeface="Tahoma" pitchFamily="34" charset="0"/>
                <a:cs typeface="Tahoma" pitchFamily="34" charset="0"/>
              </a:rPr>
              <a:t>офферов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на платформе 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-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230,000 </a:t>
            </a:r>
            <a:r>
              <a:rPr lang="ru-RU" sz="2000" b="1" dirty="0" err="1" smtClean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шт</a:t>
            </a:r>
            <a:endParaRPr lang="ru-RU" sz="2000" b="1" dirty="0" smtClean="0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b="1" dirty="0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3.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 долю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заказов на сторонние ТК довели до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10</a:t>
            </a:r>
            <a:r>
              <a:rPr lang="ru-RU" sz="2000" b="1" dirty="0" smtClean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%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b="1" dirty="0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4.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трафик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за 4 месяца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(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сентябрь-ноябрь)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после запуска отрастили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с 25.000 до 85.000</a:t>
            </a:r>
          </a:p>
        </p:txBody>
      </p:sp>
      <p:pic>
        <p:nvPicPr>
          <p:cNvPr id="14" name="Picture 6" descr="http://uti-mobile.ru/cache/img/150/150/prod/o0001/542939028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92066" y="1547662"/>
            <a:ext cx="732486" cy="73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http://utinet.ru/z/i/preview/attach/SdfFileM_File/File/318/142/181c1ac18b8ffc93a24672b28e022f88150_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0290" y="1493218"/>
            <a:ext cx="100806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0" descr="http://utinet.ru/z/i/preview/attach/SdfFileM_File/File/54/140/03b7305273a27fdeef22f2cf4ad5d225150_1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05975" y="1576558"/>
            <a:ext cx="471895" cy="674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http://uti-projector.ru/cache/img/150/150/prod/o0001/152275766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805112" y="1468219"/>
            <a:ext cx="891373" cy="891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4" descr="http://uti-office.ru/cache/img/150/150/prod/o0001/606601510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7068369" y="1517824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6" descr="http://utinet.ru/z/i/preview/attach/SdfFileM_File/File/317/114/e2c40faf3ffa000fc09b4391253435f4150_150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142760" y="1352486"/>
            <a:ext cx="1122839" cy="112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141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2" y="0"/>
            <a:ext cx="9142156" cy="6857999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54088" y="6488113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fld id="{F7BCF630-E590-4188-AC1B-4B13031BC806}" type="slidenum">
              <a:rPr lang="ru-RU" b="1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pPr/>
              <a:t>4</a:t>
            </a:fld>
            <a:endParaRPr lang="ru-RU" b="1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99136" y="757221"/>
            <a:ext cx="2233304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b="1" cap="all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Сделано в 2012</a:t>
            </a:r>
            <a:endParaRPr lang="en-US" b="1" cap="all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9906" y="1716772"/>
            <a:ext cx="770257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	Вынесен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КЦ в </a:t>
            </a:r>
            <a:r>
              <a:rPr lang="ru-RU" sz="2000" b="1" dirty="0" smtClean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Волгоград: 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1.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стоимость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обработки заказа снижена в 2 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раза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2.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показатели конверсии, доли </a:t>
            </a:r>
            <a:r>
              <a:rPr lang="ru-RU" sz="2000" dirty="0" err="1">
                <a:latin typeface="Tahoma" pitchFamily="34" charset="0"/>
                <a:cs typeface="Tahoma" pitchFamily="34" charset="0"/>
              </a:rPr>
              <a:t>аксессов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вернулись в норму на 4ый месяц его работы</a:t>
            </a:r>
          </a:p>
        </p:txBody>
      </p:sp>
    </p:spTree>
    <p:extLst>
      <p:ext uri="{BB962C8B-B14F-4D97-AF65-F5344CB8AC3E}">
        <p14:creationId xmlns:p14="http://schemas.microsoft.com/office/powerpoint/2010/main" val="412591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2" y="0"/>
            <a:ext cx="9142156" cy="6857999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54088" y="6488113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fld id="{F7BCF630-E590-4188-AC1B-4B13031BC806}" type="slidenum">
              <a:rPr lang="ru-RU" b="1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pPr/>
              <a:t>5</a:t>
            </a:fld>
            <a:endParaRPr lang="ru-RU" b="1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99136" y="757221"/>
            <a:ext cx="2233304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b="1" cap="all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Сделано в 2012</a:t>
            </a:r>
            <a:endParaRPr lang="en-US" b="1" cap="all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9906" y="1716772"/>
            <a:ext cx="770257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	Создана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инфраструктура во Львове для </a:t>
            </a:r>
            <a:r>
              <a:rPr lang="ru-RU" sz="2000" b="1" dirty="0" smtClean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производства контента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: </a:t>
            </a:r>
            <a:endParaRPr lang="ru-RU" sz="2000" b="1" dirty="0" smtClean="0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1.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пропускная способность до 40.000 карточек в месяц</a:t>
            </a:r>
            <a:endParaRPr lang="ru-RU" sz="2000" dirty="0" smtClean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2.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м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ожно легко продавать контент 3им лицам</a:t>
            </a:r>
            <a:endParaRPr lang="ru-RU" sz="20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84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2" y="0"/>
            <a:ext cx="9142156" cy="6857999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54088" y="6488113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fld id="{F7BCF630-E590-4188-AC1B-4B13031BC806}" type="slidenum">
              <a:rPr lang="ru-RU" b="1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pPr/>
              <a:t>6</a:t>
            </a:fld>
            <a:endParaRPr lang="ru-RU" b="1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99136" y="757221"/>
            <a:ext cx="2233304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b="1" cap="all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Сделано в 2012</a:t>
            </a:r>
            <a:endParaRPr lang="en-US" b="1" cap="all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9906" y="1716772"/>
            <a:ext cx="770257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ru-RU" sz="2000" b="1" dirty="0" smtClean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Операционная </a:t>
            </a:r>
            <a:r>
              <a:rPr lang="ru-RU" sz="2000" b="1" dirty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экономика заказа в платформе в октябре стала </a:t>
            </a:r>
            <a:r>
              <a:rPr lang="ru-RU" sz="2000" b="1" dirty="0" smtClean="0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t>положительной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1.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 Это хорошо </a:t>
            </a:r>
            <a:r>
              <a:rPr lang="ru-RU" sz="2000" dirty="0" smtClean="0">
                <a:latin typeface="Tahoma" pitchFamily="34" charset="0"/>
                <a:cs typeface="Tahoma" pitchFamily="34" charset="0"/>
                <a:sym typeface="Wingdings" pitchFamily="2" charset="2"/>
              </a:rPr>
              <a:t>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 smtClean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2.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Заложен инфраструктурный фундамент роста проекта (ассортимента, трафика, выручки) на очередные 5-7 лет </a:t>
            </a:r>
            <a:r>
              <a:rPr lang="ru-RU" sz="2000" dirty="0" smtClean="0">
                <a:latin typeface="Tahoma" pitchFamily="34" charset="0"/>
                <a:cs typeface="Tahoma" pitchFamily="34" charset="0"/>
                <a:sym typeface="Wingdings" pitchFamily="2" charset="2"/>
              </a:rPr>
              <a:t></a:t>
            </a:r>
            <a:endParaRPr lang="ru-RU" sz="2000" dirty="0" smtClean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12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2" y="0"/>
            <a:ext cx="9142156" cy="6857999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54088" y="6488113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fld id="{F7BCF630-E590-4188-AC1B-4B13031BC806}" type="slidenum">
              <a:rPr lang="ru-RU" b="1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pPr/>
              <a:t>7</a:t>
            </a:fld>
            <a:endParaRPr lang="ru-RU" b="1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99136" y="757221"/>
            <a:ext cx="2233304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b="1" cap="all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Сделано в 2012</a:t>
            </a:r>
            <a:endParaRPr lang="en-US" b="1" cap="all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9906" y="1716772"/>
            <a:ext cx="770257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	 Издержки инфраструктурного </a:t>
            </a:r>
            <a:r>
              <a:rPr lang="ru-RU" sz="20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года: 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1.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Потеряли очень много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выручки 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1) перестав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покупать дорогой 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трафик, 2) забыв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про </a:t>
            </a:r>
            <a:r>
              <a:rPr lang="ru-RU" sz="2000" dirty="0" err="1">
                <a:latin typeface="Tahoma" pitchFamily="34" charset="0"/>
                <a:cs typeface="Tahoma" pitchFamily="34" charset="0"/>
              </a:rPr>
              <a:t>рыночность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 err="1" smtClean="0">
                <a:latin typeface="Tahoma" pitchFamily="34" charset="0"/>
                <a:cs typeface="Tahoma" pitchFamily="34" charset="0"/>
              </a:rPr>
              <a:t>офферов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, 3) потеряв поисковый трафик на смене платформ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2.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Сайт 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тормозил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не по-детски из-за сложности поисковой 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архитектуры (и тормозит, но уже сильно меньше </a:t>
            </a:r>
            <a:r>
              <a:rPr lang="ru-RU" sz="2000" dirty="0" smtClean="0">
                <a:latin typeface="Tahoma" pitchFamily="34" charset="0"/>
                <a:cs typeface="Tahoma" pitchFamily="34" charset="0"/>
                <a:sym typeface="Wingdings" pitchFamily="2" charset="2"/>
              </a:rPr>
              <a:t>)</a:t>
            </a:r>
            <a:endParaRPr lang="ru-RU" sz="20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18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2" y="0"/>
            <a:ext cx="9142156" cy="6857999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54088" y="6488113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fld id="{F7BCF630-E590-4188-AC1B-4B13031BC806}" type="slidenum">
              <a:rPr lang="ru-RU" b="1">
                <a:solidFill>
                  <a:srgbClr val="22BE3F"/>
                </a:solidFill>
                <a:latin typeface="Tahoma" pitchFamily="34" charset="0"/>
                <a:cs typeface="Tahoma" pitchFamily="34" charset="0"/>
              </a:rPr>
              <a:pPr/>
              <a:t>8</a:t>
            </a:fld>
            <a:endParaRPr lang="ru-RU" b="1">
              <a:solidFill>
                <a:srgbClr val="22BE3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99136" y="757221"/>
            <a:ext cx="2233304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b="1" cap="all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Сделано в 2012</a:t>
            </a:r>
            <a:endParaRPr lang="en-US" b="1" cap="all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9906" y="1716772"/>
            <a:ext cx="7702574" cy="4632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	 </a:t>
            </a:r>
            <a:r>
              <a:rPr lang="ru-RU" sz="2000" b="1" dirty="0">
                <a:solidFill>
                  <a:srgbClr val="00B0F0"/>
                </a:solidFill>
                <a:latin typeface="Tahoma" pitchFamily="34" charset="0"/>
                <a:cs typeface="Tahoma" pitchFamily="34" charset="0"/>
              </a:rPr>
              <a:t>Главный опыт </a:t>
            </a:r>
            <a:r>
              <a:rPr lang="ru-RU" sz="2000" b="1" dirty="0" smtClean="0">
                <a:solidFill>
                  <a:srgbClr val="00B0F0"/>
                </a:solidFill>
                <a:latin typeface="Tahoma" pitchFamily="34" charset="0"/>
                <a:cs typeface="Tahoma" pitchFamily="34" charset="0"/>
              </a:rPr>
              <a:t>и выводы 2012 года:</a:t>
            </a:r>
            <a:r>
              <a:rPr lang="ru-RU" sz="20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1.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Замена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инфраструктуры - очень болезненный процесс: никогда не надо планировать разом замену ВСЕХ систем в 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компании.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2.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 Выручка в моменте - наиболее важный показатель. Все вокруг смотрят в первую очередь на него, а потом на все остальное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3.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Москва больше расти не будет - только регионы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363538" indent="-363538" algn="just">
              <a:spcBef>
                <a:spcPts val="600"/>
              </a:spcBef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  <a:p>
            <a:pPr marL="363538" indent="-363538" algn="just">
              <a:spcBef>
                <a:spcPts val="600"/>
              </a:spcBef>
              <a:defRPr/>
            </a:pPr>
            <a:r>
              <a:rPr lang="ru-RU" sz="2000" b="1" dirty="0" smtClean="0">
                <a:solidFill>
                  <a:srgbClr val="FF8F3C"/>
                </a:solidFill>
                <a:latin typeface="Tahoma" pitchFamily="34" charset="0"/>
                <a:cs typeface="Tahoma" pitchFamily="34" charset="0"/>
              </a:rPr>
              <a:t>4.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 Все крупные </a:t>
            </a:r>
            <a:r>
              <a:rPr lang="ru-RU" sz="2000" dirty="0">
                <a:latin typeface="Tahoma" pitchFamily="34" charset="0"/>
                <a:cs typeface="Tahoma" pitchFamily="34" charset="0"/>
              </a:rPr>
              <a:t>к</a:t>
            </a:r>
            <a:r>
              <a:rPr lang="ru-RU" sz="2000" dirty="0" smtClean="0">
                <a:latin typeface="Tahoma" pitchFamily="34" charset="0"/>
                <a:cs typeface="Tahoma" pitchFamily="34" charset="0"/>
              </a:rPr>
              <a:t>онкуренты будут делать одно и то же: расширять ассортимент в регионы ближайшие 3-4 года.</a:t>
            </a:r>
            <a:endParaRPr lang="ru-RU" sz="20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0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3698480</TotalTime>
  <Words>127</Words>
  <Application>Microsoft Office PowerPoint</Application>
  <PresentationFormat>Экран (4:3)</PresentationFormat>
  <Paragraphs>61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Уколов</cp:lastModifiedBy>
  <cp:revision>320</cp:revision>
  <dcterms:created xsi:type="dcterms:W3CDTF">2011-03-31T09:51:52Z</dcterms:created>
  <dcterms:modified xsi:type="dcterms:W3CDTF">2012-12-11T23:26:12Z</dcterms:modified>
</cp:coreProperties>
</file>