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2" r:id="rId11"/>
    <p:sldId id="303" r:id="rId12"/>
    <p:sldId id="304" r:id="rId13"/>
    <p:sldId id="261" r:id="rId14"/>
    <p:sldId id="305" r:id="rId15"/>
    <p:sldId id="306" r:id="rId16"/>
    <p:sldId id="310" r:id="rId17"/>
    <p:sldId id="307" r:id="rId18"/>
    <p:sldId id="308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280" r:id="rId28"/>
    <p:sldId id="319" r:id="rId29"/>
    <p:sldId id="29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32" autoAdjust="0"/>
  </p:normalViewPr>
  <p:slideViewPr>
    <p:cSldViewPr>
      <p:cViewPr>
        <p:scale>
          <a:sx n="100" d="100"/>
          <a:sy n="100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D1CBA-DFA3-4F2D-8BC4-BE26630CD8E4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5C751-F7ED-4024-A096-1AACCACF5A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51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5C751-F7ED-4024-A096-1AACCACF5A9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02294" y="500043"/>
            <a:ext cx="644170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>
                <a:latin typeface="+mj-lt"/>
              </a:defRPr>
            </a:lvl1pPr>
            <a:lvl2pPr>
              <a:buFont typeface="Arial" pitchFamily="34" charset="0"/>
              <a:buChar char="•"/>
              <a:defRPr>
                <a:latin typeface="+mj-lt"/>
              </a:defRPr>
            </a:lvl2pPr>
            <a:lvl3pPr>
              <a:buFont typeface="Arial" pitchFamily="34" charset="0"/>
              <a:buChar char="•"/>
              <a:defRPr>
                <a:latin typeface="+mj-lt"/>
              </a:defRPr>
            </a:lvl3pPr>
            <a:lvl4pPr>
              <a:buFont typeface="Arial" pitchFamily="34" charset="0"/>
              <a:buChar char="•"/>
              <a:defRPr>
                <a:latin typeface="+mj-lt"/>
              </a:defRPr>
            </a:lvl4pPr>
            <a:lvl5pPr>
              <a:buFont typeface="Arial" pitchFamily="34" charset="0"/>
              <a:buChar char="•"/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965526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500034" y="5429264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6195B2E-EA40-4249-8967-1894B55A5042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977D4FD-0A81-40FE-9452-743802D90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2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928802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Бизнес с университета: как надо работать, чтобы заработать?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14818"/>
            <a:ext cx="7901014" cy="22860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 примере лидера в области </a:t>
            </a:r>
            <a:r>
              <a:rPr lang="en-US" dirty="0" smtClean="0">
                <a:solidFill>
                  <a:schemeClr val="tx1"/>
                </a:solidFill>
              </a:rPr>
              <a:t>SaaS</a:t>
            </a:r>
            <a:r>
              <a:rPr lang="ru-RU" dirty="0" smtClean="0">
                <a:solidFill>
                  <a:schemeClr val="tx1"/>
                </a:solidFill>
              </a:rPr>
              <a:t>-сервисов России компании «</a:t>
            </a:r>
            <a:r>
              <a:rPr lang="ru-RU" dirty="0" err="1" smtClean="0">
                <a:solidFill>
                  <a:schemeClr val="tx1"/>
                </a:solidFill>
              </a:rPr>
              <a:t>Мегаплан</a:t>
            </a:r>
            <a:r>
              <a:rPr lang="ru-RU" dirty="0" smtClean="0">
                <a:solidFill>
                  <a:schemeClr val="tx1"/>
                </a:solidFill>
              </a:rPr>
              <a:t>» и ТОП-4 интернет-магазина России </a:t>
            </a:r>
            <a:r>
              <a:rPr lang="ru-RU" dirty="0" err="1" smtClean="0">
                <a:solidFill>
                  <a:schemeClr val="tx1"/>
                </a:solidFill>
              </a:rPr>
              <a:t>Ютинет.Ру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3895929"/>
            <a:ext cx="3857620" cy="3188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Utinet_r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0" y="571480"/>
            <a:ext cx="4762500" cy="952500"/>
          </a:xfrm>
          <a:prstGeom prst="rect">
            <a:avLst/>
          </a:prstGeom>
        </p:spPr>
      </p:pic>
      <p:pic>
        <p:nvPicPr>
          <p:cNvPr id="1026" name="Picture 2" descr="C:\Users\Saper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 чего начать?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dirty="0"/>
              <a:t>Решение</a:t>
            </a:r>
            <a:r>
              <a:rPr lang="ru-RU" dirty="0" smtClean="0"/>
              <a:t>:</a:t>
            </a:r>
          </a:p>
          <a:p>
            <a:pPr marL="109728" indent="0">
              <a:buNone/>
            </a:pPr>
            <a:endParaRPr lang="ru-RU" dirty="0"/>
          </a:p>
          <a:p>
            <a:pPr lvl="0"/>
            <a:r>
              <a:rPr lang="ru-RU" dirty="0"/>
              <a:t>Делайте то, что лучше всего умеете или что нравится – этим вы закроете очень много рисков (отсутствия компетенций, нехватки времени</a:t>
            </a:r>
            <a:r>
              <a:rPr lang="ru-RU" dirty="0" smtClean="0"/>
              <a:t>).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Много конкурентов – верный признак того, что есть рынок, а ошибиться с рынком и целевой аудиторией – это приговор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marL="109728" indent="0">
              <a:buNone/>
            </a:pPr>
            <a:r>
              <a:rPr lang="ru-RU" dirty="0"/>
              <a:t>Главное слово </a:t>
            </a:r>
            <a:r>
              <a:rPr lang="ru-RU" dirty="0" smtClean="0"/>
              <a:t>–</a:t>
            </a:r>
            <a:r>
              <a:rPr lang="ru-RU" dirty="0"/>
              <a:t> </a:t>
            </a:r>
            <a:r>
              <a:rPr lang="ru-RU" b="1" u="sng" dirty="0" smtClean="0"/>
              <a:t>делайте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55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 чего начать?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dirty="0"/>
              <a:t>Мы начинали с дизайн-студии, т.к. я умел программировать, а партнер был дизайнером, продолжили интернет-магазином, т.к. сделали сеть интернет-магазинов от имени дизайн-студии, а второй партнер проработал бухгалтером 1 год в интернет-магазине</a:t>
            </a:r>
            <a:r>
              <a:rPr lang="ru-RU" dirty="0" smtClean="0"/>
              <a:t>. </a:t>
            </a:r>
            <a:r>
              <a:rPr lang="ru-RU" dirty="0" err="1" smtClean="0"/>
              <a:t>Мегаплан</a:t>
            </a:r>
            <a:r>
              <a:rPr lang="ru-RU" dirty="0" smtClean="0"/>
              <a:t> получился, как продолжение </a:t>
            </a:r>
            <a:r>
              <a:rPr lang="ru-RU" dirty="0" err="1" smtClean="0"/>
              <a:t>Ютинета</a:t>
            </a:r>
            <a:r>
              <a:rPr lang="ru-RU" dirty="0" smtClean="0"/>
              <a:t>, которому нужно было развитие.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3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 кем стоит делать бизнес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dirty="0"/>
              <a:t>Мои требования к партнеру</a:t>
            </a:r>
            <a:r>
              <a:rPr lang="ru-RU" dirty="0" smtClean="0"/>
              <a:t>:</a:t>
            </a:r>
          </a:p>
          <a:p>
            <a:pPr marL="109728" indent="0">
              <a:buNone/>
            </a:pPr>
            <a:endParaRPr lang="ru-RU" dirty="0"/>
          </a:p>
          <a:p>
            <a:pPr lvl="0"/>
            <a:r>
              <a:rPr lang="ru-RU" dirty="0"/>
              <a:t>Партнеру необходимо абсолютно доверять, а значит, отношения с ним должны быть проверены временем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У партнера должны быть компетенции, которых у вас нет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Партнер должен положить деньги и время в бизнес пропорционально ожидаемой доле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Ваши системы ценностей во многом должны совпадать.</a:t>
            </a:r>
          </a:p>
          <a:p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Если </a:t>
            </a:r>
            <a:r>
              <a:rPr lang="ru-RU" dirty="0"/>
              <a:t>этого нет – </a:t>
            </a:r>
            <a:r>
              <a:rPr lang="ru-RU" b="1" u="sng" dirty="0"/>
              <a:t>лучше не брать человека в партнеры</a:t>
            </a:r>
            <a:r>
              <a:rPr lang="ru-RU" dirty="0"/>
              <a:t>. </a:t>
            </a: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6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980728"/>
            <a:ext cx="7921653" cy="1362075"/>
          </a:xfrm>
        </p:spPr>
        <p:txBody>
          <a:bodyPr/>
          <a:lstStyle/>
          <a:p>
            <a:r>
              <a:rPr lang="ru-RU" sz="50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С </a:t>
            </a:r>
            <a:r>
              <a:rPr lang="ru-RU" sz="5000" b="0" dirty="0">
                <a:ln>
                  <a:noFill/>
                </a:ln>
                <a:solidFill>
                  <a:schemeClr val="tx1"/>
                </a:solidFill>
                <a:effectLst/>
              </a:rPr>
              <a:t>кем стоит делать бизнес</a:t>
            </a:r>
            <a:r>
              <a:rPr lang="ru-RU" sz="50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?</a:t>
            </a:r>
            <a:endParaRPr lang="ru-RU" sz="5000" b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" name="Рисунок 3" descr="AYP0803422_Ve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938733"/>
            <a:ext cx="6286544" cy="3919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 кем стоит делать бизнес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dirty="0"/>
              <a:t>Стоит сказать, что все </a:t>
            </a:r>
            <a:r>
              <a:rPr lang="ru-RU" dirty="0" smtClean="0"/>
              <a:t>со всеми партнерами, </a:t>
            </a:r>
            <a:r>
              <a:rPr lang="ru-RU" dirty="0"/>
              <a:t>которые у меня были за 10 </a:t>
            </a:r>
            <a:r>
              <a:rPr lang="ru-RU" dirty="0" smtClean="0"/>
              <a:t>лет, где я пренебрег этими правилами </a:t>
            </a:r>
            <a:r>
              <a:rPr lang="ru-RU" dirty="0"/>
              <a:t>или </a:t>
            </a:r>
            <a:r>
              <a:rPr lang="ru-RU" dirty="0" smtClean="0"/>
              <a:t>расстались со мной </a:t>
            </a:r>
            <a:r>
              <a:rPr lang="ru-RU" dirty="0"/>
              <a:t>или поддержание отношений с ними требуют уймы времени, а это плохо сказывается на бизнесе.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58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Деньги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lvl="0"/>
            <a:r>
              <a:rPr lang="ru-RU" dirty="0"/>
              <a:t>Деньги надо экономить. Всегда и на всем. Основатель ИКЕИ до сих пор (ему за 80) пьет чай без сахара, а офис </a:t>
            </a:r>
            <a:r>
              <a:rPr lang="ru-RU" dirty="0" err="1"/>
              <a:t>Амазон</a:t>
            </a:r>
            <a:r>
              <a:rPr lang="ru-RU" dirty="0"/>
              <a:t> первые 3 года больше был похож на барак. Тратить только на то, что ПОЛЕЗНО и создает добавленную стоимость клиенту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Жадность – очень плохо. Жадность и </a:t>
            </a:r>
            <a:r>
              <a:rPr lang="ru-RU" dirty="0" smtClean="0"/>
              <a:t>экономность </a:t>
            </a:r>
            <a:r>
              <a:rPr lang="ru-RU" dirty="0"/>
              <a:t>– совсем разные вещи. Всегда щедро платите тем, кто делает для вас деньги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Не бойтесь экспериментировать – т.е. понемногу тестировать свои идеи деньгами. Часто только так можно найти золотую жилу.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03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money_Vee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9634" y="688572"/>
            <a:ext cx="4032446" cy="59909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Деньги</a:t>
            </a:r>
            <a:endParaRPr lang="ru-RU" b="1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3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будет случаться после старта (предупрежден, значит вооружен)?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lvl="0"/>
            <a:r>
              <a:rPr lang="ru-RU" dirty="0"/>
              <a:t>Бизнес не будет приносить сразу столько денег, сколько вам хочется – и это хорошо </a:t>
            </a:r>
            <a:r>
              <a:rPr lang="ru-RU" dirty="0">
                <a:sym typeface="Wingdings"/>
              </a:rPr>
              <a:t></a:t>
            </a:r>
            <a:r>
              <a:rPr lang="ru-RU" dirty="0"/>
              <a:t> иначе вы расслабитесь. Первую ЗП в </a:t>
            </a:r>
            <a:r>
              <a:rPr lang="ru-RU" dirty="0" err="1"/>
              <a:t>Ютинете</a:t>
            </a:r>
            <a:r>
              <a:rPr lang="ru-RU" dirty="0"/>
              <a:t> я заплатил себе через год после начала работы, в </a:t>
            </a:r>
            <a:r>
              <a:rPr lang="ru-RU" dirty="0" err="1"/>
              <a:t>Мегаплане</a:t>
            </a:r>
            <a:r>
              <a:rPr lang="ru-RU" dirty="0"/>
              <a:t> – через 2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Вы будете работать разнорабочим: делать все подряд. От укладки линолеума в офисе до работы финансовым директором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44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будет случаться после старта (предупрежден, значит вооружен)?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lvl="0"/>
            <a:r>
              <a:rPr lang="ru-RU" dirty="0"/>
              <a:t>Бизнес будет отнимать 100% времени и даже больше. Вы будете работать в субботу и воскресенье. Вам придется забыть про потусторонние дела – вы будете на какое-то время потеряны для </a:t>
            </a:r>
            <a:r>
              <a:rPr lang="ru-RU" dirty="0" smtClean="0"/>
              <a:t>мира.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Постоянно будут случаться события, которые будут ставить бизнес к черте закрытия. И только потому, что у вас нет опыта борьбы с ними (закрылся банк со всеми деньгами, остановились на 2 месяца поставки товара, вы делаете продукт 2.5 года, вместо 9 месяцев, вам не платят по выполненному контракту, половина сотрудников ушли, чтобы делать вам конкурента и т.д.).</a:t>
            </a:r>
          </a:p>
          <a:p>
            <a:pPr lvl="0"/>
            <a:endParaRPr lang="ru-RU" dirty="0" smtClean="0"/>
          </a:p>
          <a:p>
            <a:pPr marL="109728" indent="0">
              <a:buNone/>
            </a:pPr>
            <a:r>
              <a:rPr lang="ru-RU" b="1" u="sng" dirty="0" smtClean="0"/>
              <a:t>Терпение </a:t>
            </a:r>
            <a:r>
              <a:rPr lang="ru-RU" b="1" u="sng" dirty="0"/>
              <a:t>и труд – все перетрут.</a:t>
            </a:r>
            <a:endParaRPr lang="ru-RU" b="1" u="sng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4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будет случаться после старта (предупрежден, значит вооружен)?</a:t>
            </a:r>
            <a:endParaRPr lang="ru-RU" b="1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300_kick21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0" y="2642269"/>
            <a:ext cx="8229600" cy="3538787"/>
          </a:xfrm>
        </p:spPr>
      </p:pic>
    </p:spTree>
    <p:extLst>
      <p:ext uri="{BB962C8B-B14F-4D97-AF65-F5344CB8AC3E}">
        <p14:creationId xmlns:p14="http://schemas.microsoft.com/office/powerpoint/2010/main" val="7147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предпринимательский доход?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Доход всегда напротив риска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Предпринимательский доход  - способность взять на себя риск и закрыть его своими компетенциями (или удачей).</a:t>
            </a:r>
          </a:p>
          <a:p>
            <a:endParaRPr lang="ru-RU" dirty="0" smtClean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Если вы все это прошли и не закрылись, то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Вы предприниматель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Даже, если в вашем кармане не очень много – у вас уже есть капитал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r>
              <a:rPr lang="ru-RU" dirty="0"/>
              <a:t>Есть смысл прочитать то, о чем речь пойдет дальше </a:t>
            </a:r>
            <a:r>
              <a:rPr lang="ru-RU" dirty="0">
                <a:sym typeface="Wingdings"/>
              </a:rPr>
              <a:t></a:t>
            </a:r>
            <a:endParaRPr lang="ru-RU" dirty="0" smtClean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3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Советы начавшим предпринимателям, но не заработавшим первый миллион $.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8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Разбирайтесь в сути продукта и бизнеса сами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2800" dirty="0">
                <a:solidFill>
                  <a:schemeClr val="tx1"/>
                </a:solidFill>
              </a:rPr>
              <a:t>Меньше слушайте наемных сотрудников, когда речь идет о клиентах и </a:t>
            </a:r>
            <a:r>
              <a:rPr lang="ru-RU" sz="2800" dirty="0" smtClean="0">
                <a:solidFill>
                  <a:schemeClr val="tx1"/>
                </a:solidFill>
              </a:rPr>
              <a:t>рынке</a:t>
            </a:r>
          </a:p>
          <a:p>
            <a:pPr lvl="1"/>
            <a:endParaRPr lang="ru-RU" sz="2800" dirty="0">
              <a:solidFill>
                <a:schemeClr val="tx1"/>
              </a:solidFill>
            </a:endParaRPr>
          </a:p>
          <a:p>
            <a:pPr lvl="1"/>
            <a:r>
              <a:rPr lang="ru-RU" sz="2800" dirty="0">
                <a:solidFill>
                  <a:schemeClr val="tx1"/>
                </a:solidFill>
              </a:rPr>
              <a:t>Постоянно слушайте клиентов и их критику – это самое ценное (помимо денег), что они вам дают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ru-RU" sz="2800" dirty="0">
              <a:solidFill>
                <a:schemeClr val="tx1"/>
              </a:solidFill>
            </a:endParaRPr>
          </a:p>
          <a:p>
            <a:pPr lvl="1"/>
            <a:r>
              <a:rPr lang="ru-RU" sz="2800" dirty="0">
                <a:solidFill>
                  <a:schemeClr val="tx1"/>
                </a:solidFill>
              </a:rPr>
              <a:t>Поработайте на каждой должности в своей компании</a:t>
            </a: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90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набирать сотрудников (делегирование)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lvl="0" indent="0">
              <a:buNone/>
            </a:pPr>
            <a:r>
              <a:rPr lang="ru-RU" dirty="0"/>
              <a:t>Рядовых</a:t>
            </a:r>
          </a:p>
          <a:p>
            <a:pPr lvl="2"/>
            <a:r>
              <a:rPr lang="ru-RU" dirty="0">
                <a:solidFill>
                  <a:schemeClr val="tx1"/>
                </a:solidFill>
              </a:rPr>
              <a:t>Спрашивайте на собеседовании не что человек Делал, а что </a:t>
            </a:r>
            <a:r>
              <a:rPr lang="ru-RU" dirty="0" smtClean="0">
                <a:solidFill>
                  <a:schemeClr val="tx1"/>
                </a:solidFill>
              </a:rPr>
              <a:t>Сделал.</a:t>
            </a:r>
          </a:p>
          <a:p>
            <a:pPr lvl="2"/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</a:rPr>
              <a:t>Если </a:t>
            </a:r>
            <a:r>
              <a:rPr lang="ru-RU" dirty="0">
                <a:solidFill>
                  <a:schemeClr val="tx1"/>
                </a:solidFill>
              </a:rPr>
              <a:t>он не может за 10 минут этого сформулировать – он вам вряд ли подойдет.</a:t>
            </a:r>
            <a:endParaRPr lang="ru-RU" sz="56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50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набирать сотрудников (делегирование)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lvl="0" indent="0">
              <a:buNone/>
            </a:pPr>
            <a:r>
              <a:rPr lang="ru-RU" b="1" dirty="0" smtClean="0"/>
              <a:t>Начальников</a:t>
            </a:r>
          </a:p>
          <a:p>
            <a:pPr marL="109728" lvl="0" indent="0">
              <a:buNone/>
            </a:pPr>
            <a:endParaRPr lang="ru-RU" b="1" dirty="0"/>
          </a:p>
          <a:p>
            <a:pPr lvl="1"/>
            <a:r>
              <a:rPr lang="ru-RU" sz="2800" dirty="0">
                <a:solidFill>
                  <a:schemeClr val="tx1"/>
                </a:solidFill>
              </a:rPr>
              <a:t>Начальник всегда бывает в какой-то области (по продажам, по логистике, по производству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</a:p>
          <a:p>
            <a:pPr lvl="1"/>
            <a:endParaRPr lang="ru-RU" sz="2800" dirty="0">
              <a:solidFill>
                <a:schemeClr val="tx1"/>
              </a:solidFill>
            </a:endParaRPr>
          </a:p>
          <a:p>
            <a:pPr lvl="1"/>
            <a:r>
              <a:rPr lang="ru-RU" sz="2800" dirty="0">
                <a:solidFill>
                  <a:schemeClr val="tx1"/>
                </a:solidFill>
              </a:rPr>
              <a:t>Надо понять, какой человек 1) </a:t>
            </a:r>
            <a:r>
              <a:rPr lang="ru-RU" sz="2800" u="sng" dirty="0">
                <a:solidFill>
                  <a:schemeClr val="tx1"/>
                </a:solidFill>
              </a:rPr>
              <a:t>начальник</a:t>
            </a:r>
            <a:r>
              <a:rPr lang="ru-RU" sz="2800" dirty="0">
                <a:solidFill>
                  <a:schemeClr val="tx1"/>
                </a:solidFill>
              </a:rPr>
              <a:t> 2) </a:t>
            </a:r>
            <a:r>
              <a:rPr lang="ru-RU" sz="2800" u="sng" dirty="0">
                <a:solidFill>
                  <a:schemeClr val="tx1"/>
                </a:solidFill>
              </a:rPr>
              <a:t>специалист</a:t>
            </a:r>
            <a:r>
              <a:rPr lang="ru-RU" sz="2800" dirty="0">
                <a:solidFill>
                  <a:schemeClr val="tx1"/>
                </a:solidFill>
              </a:rPr>
              <a:t> в своей области (это можно понять, вопросом как у рядового </a:t>
            </a:r>
            <a:r>
              <a:rPr lang="ru-RU" sz="2800" dirty="0" smtClean="0">
                <a:solidFill>
                  <a:schemeClr val="tx1"/>
                </a:solidFill>
              </a:rPr>
              <a:t>сотрудника)</a:t>
            </a:r>
          </a:p>
          <a:p>
            <a:pPr lvl="1"/>
            <a:endParaRPr lang="ru-RU" sz="2800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Понять</a:t>
            </a:r>
            <a:r>
              <a:rPr lang="ru-RU" dirty="0">
                <a:solidFill>
                  <a:schemeClr val="tx1"/>
                </a:solidFill>
              </a:rPr>
              <a:t>, какой человек начальник, можно спросив, с чего он начал работу на текущем месте работы начальником. Начальник </a:t>
            </a:r>
            <a:r>
              <a:rPr lang="ru-RU" b="1" u="sng" dirty="0">
                <a:solidFill>
                  <a:schemeClr val="tx1"/>
                </a:solidFill>
              </a:rPr>
              <a:t>ВСЕГДА</a:t>
            </a:r>
            <a:r>
              <a:rPr lang="ru-RU" dirty="0">
                <a:solidFill>
                  <a:schemeClr val="tx1"/>
                </a:solidFill>
              </a:rPr>
              <a:t> начинает с </a:t>
            </a:r>
            <a:r>
              <a:rPr lang="ru-RU" b="1" u="sng" dirty="0">
                <a:solidFill>
                  <a:schemeClr val="tx1"/>
                </a:solidFill>
              </a:rPr>
              <a:t>ПЛАНИРОВАНИЯ</a:t>
            </a:r>
            <a:r>
              <a:rPr lang="ru-RU" dirty="0">
                <a:solidFill>
                  <a:schemeClr val="tx1"/>
                </a:solidFill>
              </a:rPr>
              <a:t>. Дальше можно узнать какую с-</a:t>
            </a:r>
            <a:r>
              <a:rPr lang="ru-RU" dirty="0" err="1">
                <a:solidFill>
                  <a:schemeClr val="tx1"/>
                </a:solidFill>
              </a:rPr>
              <a:t>му</a:t>
            </a:r>
            <a:r>
              <a:rPr lang="ru-RU" dirty="0">
                <a:solidFill>
                  <a:schemeClr val="tx1"/>
                </a:solidFill>
              </a:rPr>
              <a:t> мотивации он внедрил, </a:t>
            </a:r>
            <a:r>
              <a:rPr lang="ru-RU" dirty="0" smtClean="0">
                <a:solidFill>
                  <a:schemeClr val="tx1"/>
                </a:solidFill>
              </a:rPr>
              <a:t>сколько он </a:t>
            </a:r>
            <a:r>
              <a:rPr lang="ru-RU" dirty="0">
                <a:solidFill>
                  <a:schemeClr val="tx1"/>
                </a:solidFill>
              </a:rPr>
              <a:t>человек нанял и сколько уволил. И за что.</a:t>
            </a:r>
            <a:endParaRPr lang="ru-RU" sz="96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82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Всегда платите дивиденды. Хотя бы 30% от прибыли.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Бизнес без прибыли сразу – это точно не первый бизнес </a:t>
            </a:r>
            <a:r>
              <a:rPr lang="ru-RU" dirty="0" smtClean="0">
                <a:sym typeface="Wingdings"/>
              </a:rPr>
              <a:t>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Дивиденды – это то, ради чего работает предприниматель и что позволяет дальше ему делать мир лучше.</a:t>
            </a: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Не бойтесь закрывать </a:t>
            </a:r>
            <a:r>
              <a:rPr lang="ru-RU" b="1" dirty="0" smtClean="0"/>
              <a:t>бизнесы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</a:t>
            </a:r>
            <a:r>
              <a:rPr lang="ru-RU" dirty="0"/>
              <a:t>делать новые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Хороший предприниматель – тот, который закрыл не меньше 2х бизнесов.</a:t>
            </a: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18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CTI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019212"/>
            <a:ext cx="7286643" cy="483878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1000108"/>
            <a:ext cx="7772400" cy="1643074"/>
          </a:xfrm>
        </p:spPr>
        <p:txBody>
          <a:bodyPr/>
          <a:lstStyle/>
          <a:p>
            <a:r>
              <a:rPr lang="ru-RU" sz="5000" b="0" dirty="0">
                <a:ln>
                  <a:noFill/>
                </a:ln>
                <a:solidFill>
                  <a:schemeClr val="tx1"/>
                </a:solidFill>
                <a:effectLst/>
              </a:rPr>
              <a:t>Не бойтесь закрывать </a:t>
            </a:r>
            <a:r>
              <a:rPr lang="ru-RU" sz="50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бизнесы</a:t>
            </a:r>
            <a:endParaRPr lang="ru-RU" sz="5000" b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ru-RU" sz="4800" b="1" dirty="0" smtClean="0"/>
          </a:p>
          <a:p>
            <a:pPr marL="109728" indent="0" algn="ctr">
              <a:buNone/>
            </a:pPr>
            <a:r>
              <a:rPr lang="ru-RU" sz="4800" b="1" dirty="0" smtClean="0"/>
              <a:t>Спасибо </a:t>
            </a:r>
            <a:r>
              <a:rPr lang="ru-RU" sz="4800" b="1" dirty="0"/>
              <a:t>за внимание</a:t>
            </a:r>
            <a:r>
              <a:rPr lang="ru-RU" sz="4800" b="1" dirty="0" smtClean="0"/>
              <a:t>!</a:t>
            </a:r>
            <a:endParaRPr lang="ru-RU" sz="4800" b="1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69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1000132"/>
          </a:xfrm>
        </p:spPr>
        <p:txBody>
          <a:bodyPr/>
          <a:lstStyle/>
          <a:p>
            <a:r>
              <a:rPr lang="ru-RU" dirty="0" smtClean="0"/>
              <a:t>Контактная информация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7884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Михаил Уколов —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управляющий партнер </a:t>
            </a:r>
            <a:r>
              <a:rPr lang="ru-RU" dirty="0" err="1" smtClean="0"/>
              <a:t>Мегаплан</a:t>
            </a:r>
            <a:r>
              <a:rPr lang="ru-RU" dirty="0" smtClean="0"/>
              <a:t>, </a:t>
            </a:r>
            <a:r>
              <a:rPr lang="ru-RU" dirty="0" err="1" smtClean="0"/>
              <a:t>Ютинет.Ру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saper72@gmail.com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m@utinet.ru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предпринимательский доход?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/>
              <a:t>Один из главных способов начинать бизнес – не думать о рисках вообще.</a:t>
            </a:r>
          </a:p>
          <a:p>
            <a:endParaRPr lang="ru-RU" dirty="0"/>
          </a:p>
          <a:p>
            <a:r>
              <a:rPr lang="ru-RU" dirty="0"/>
              <a:t>Когда мы начинали </a:t>
            </a:r>
            <a:r>
              <a:rPr lang="ru-RU" dirty="0" err="1"/>
              <a:t>Ютинет.Ру</a:t>
            </a:r>
            <a:r>
              <a:rPr lang="ru-RU" dirty="0"/>
              <a:t> – нам говорили: Куда вы лезете, там же 1000 конкурентов?! Мы отвечали: Да.. чего правда? Ну и пусть работают. Через 4 года мы были №1 в этой теме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Но помните – первыми погибают герои </a:t>
            </a:r>
            <a:r>
              <a:rPr lang="ru-RU" dirty="0">
                <a:sym typeface="Wingdings"/>
              </a:rPr>
              <a:t></a:t>
            </a:r>
            <a:r>
              <a:rPr lang="ru-RU" dirty="0"/>
              <a:t> Не надо торговать наркотиками </a:t>
            </a:r>
            <a:r>
              <a:rPr lang="ru-RU" dirty="0">
                <a:sym typeface="Wingdings"/>
              </a:rPr>
              <a:t>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0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Что есть </a:t>
            </a:r>
            <a:r>
              <a:rPr lang="ru-RU" b="1" dirty="0" smtClean="0"/>
              <a:t>у </a:t>
            </a:r>
            <a:r>
              <a:rPr lang="ru-RU" b="1" dirty="0"/>
              <a:t>студентов </a:t>
            </a:r>
            <a:r>
              <a:rPr lang="ru-RU" b="1" dirty="0" smtClean="0"/>
              <a:t>МЭСИ, </a:t>
            </a:r>
            <a:r>
              <a:rPr lang="ru-RU" b="1" dirty="0"/>
              <a:t>чтобы </a:t>
            </a:r>
            <a:r>
              <a:rPr lang="ru-RU" b="1" dirty="0" smtClean="0"/>
              <a:t>стать предпринимателями</a:t>
            </a:r>
            <a:r>
              <a:rPr lang="ru-RU" b="1" dirty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Хорошего</a:t>
            </a:r>
          </a:p>
          <a:p>
            <a:pPr lvl="1"/>
            <a:r>
              <a:rPr lang="ru-RU" dirty="0"/>
              <a:t>Имеют уйму свободного времени, умеют программировать (кто хочет), умеют работать в </a:t>
            </a:r>
            <a:r>
              <a:rPr lang="ru-RU" dirty="0" err="1"/>
              <a:t>экселе</a:t>
            </a:r>
            <a:r>
              <a:rPr lang="ru-RU" dirty="0"/>
              <a:t>, умеют находить кратчайший путь к результату.</a:t>
            </a:r>
          </a:p>
          <a:p>
            <a:r>
              <a:rPr lang="ru-RU" dirty="0"/>
              <a:t>Плохого</a:t>
            </a:r>
          </a:p>
          <a:p>
            <a:pPr lvl="1"/>
            <a:r>
              <a:rPr lang="ru-RU" dirty="0"/>
              <a:t>Не понимают что такое рынок и клиент.</a:t>
            </a:r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0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Чего точно делать не надо?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Читать книжек «Мой </a:t>
            </a:r>
            <a:r>
              <a:rPr lang="ru-RU" dirty="0" err="1"/>
              <a:t>стартап</a:t>
            </a:r>
            <a:r>
              <a:rPr lang="ru-RU" dirty="0"/>
              <a:t>», «Как делать бизнес», «Как заработать миллион?» и еще кучу литературы, которую реально смогут понять только те, кто ДЕЛАЕТ бизнес, а не кто думает об этом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en-US" dirty="0" smtClean="0"/>
              <a:t>MBA - </a:t>
            </a:r>
            <a:r>
              <a:rPr lang="ru-RU" dirty="0" smtClean="0"/>
              <a:t>аналогично</a:t>
            </a:r>
            <a:endParaRPr lang="ru-RU" dirty="0"/>
          </a:p>
          <a:p>
            <a:endParaRPr lang="ru-RU" dirty="0" smtClean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04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Когда начитать?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dirty="0"/>
              <a:t>Чем раньше – тем проще. Когда вы студент, вы смотрите на жизнь ПРОСТО. У вас нет обязательств перед миром, которые могут помешать вам тратить 100% времени на дело и вам нечего терять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endParaRPr lang="ru-RU" dirty="0"/>
          </a:p>
          <a:p>
            <a:pPr lvl="0"/>
            <a:r>
              <a:rPr lang="ru-RU" dirty="0"/>
              <a:t>Если у вас есть хорошая работа – плохо. Вы должны ее бросить, а значит отказаться от денег. Это сложно. Очень малое кол-во людей бросают хорошую работу ради предпринимательства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57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Когда начитать?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lvl="0"/>
            <a:r>
              <a:rPr lang="ru-RU" dirty="0"/>
              <a:t>Если вас кормят </a:t>
            </a:r>
            <a:r>
              <a:rPr lang="ru-RU" dirty="0" smtClean="0"/>
              <a:t>родители – </a:t>
            </a:r>
            <a:r>
              <a:rPr lang="ru-RU" dirty="0"/>
              <a:t>плохо. Вы привыкли к комфорту. Задница в тепле замедляет выделение энергии.  От комфорта надо отказаться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Как только у вас появится семья – ее надо стабильно кормить, на начальном этапе предпринимательство предполагает кучу лишений и мало денег.</a:t>
            </a:r>
          </a:p>
          <a:p>
            <a:pPr lvl="0"/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44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Когда начитать?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lvl="0"/>
            <a:r>
              <a:rPr lang="ru-RU" dirty="0"/>
              <a:t>А если есть еще и дети – то стать предпринимателем – почти подвиг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marL="109728" indent="0">
              <a:buNone/>
            </a:pPr>
            <a:r>
              <a:rPr lang="ru-RU" dirty="0"/>
              <a:t>Именно поэтому чаще всего предпринимателями становятся иногородние студенты из небогатых семей, учившиеся в школе на тройки-четверки.</a:t>
            </a:r>
          </a:p>
          <a:p>
            <a:pPr lvl="0"/>
            <a:endParaRPr lang="ru-RU" dirty="0"/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4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 чего начать?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dirty="0"/>
              <a:t>Если есть желание – есть 1000 возможностей, если нет желания есть 1000 причин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endParaRPr lang="ru-RU" dirty="0"/>
          </a:p>
          <a:p>
            <a:r>
              <a:rPr lang="ru-RU" dirty="0"/>
              <a:t>Главная причина </a:t>
            </a:r>
            <a:r>
              <a:rPr lang="ru-RU" dirty="0" err="1"/>
              <a:t>нестарта</a:t>
            </a:r>
            <a:r>
              <a:rPr lang="ru-RU" dirty="0"/>
              <a:t> тысяч идей - страх что не получится. Что-то не сделано в 90% случаев по единственной причине – </a:t>
            </a:r>
            <a:r>
              <a:rPr lang="ru-RU" b="1" u="sng" dirty="0"/>
              <a:t>не делали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Вторая причина – нет идеи.</a:t>
            </a:r>
          </a:p>
        </p:txBody>
      </p:sp>
      <p:pic>
        <p:nvPicPr>
          <p:cNvPr id="4" name="Picture 2" descr="C:\Users\Saper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16287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69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Utinet">
      <a:dk1>
        <a:srgbClr val="000000"/>
      </a:dk1>
      <a:lt1>
        <a:sysClr val="window" lastClr="FFFFFF"/>
      </a:lt1>
      <a:dk2>
        <a:srgbClr val="6DAA2D"/>
      </a:dk2>
      <a:lt2>
        <a:srgbClr val="DEDEDE"/>
      </a:lt2>
      <a:accent1>
        <a:srgbClr val="365516"/>
      </a:accent1>
      <a:accent2>
        <a:srgbClr val="365516"/>
      </a:accent2>
      <a:accent3>
        <a:srgbClr val="365516"/>
      </a:accent3>
      <a:accent4>
        <a:srgbClr val="365516"/>
      </a:accent4>
      <a:accent5>
        <a:srgbClr val="365516"/>
      </a:accent5>
      <a:accent6>
        <a:srgbClr val="517F21"/>
      </a:accent6>
      <a:hlink>
        <a:srgbClr val="365516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557</TotalTime>
  <Words>1289</Words>
  <Application>Microsoft Office PowerPoint</Application>
  <PresentationFormat>Экран (4:3)</PresentationFormat>
  <Paragraphs>170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Бизнес с университета: как надо работать, чтобы заработать?</vt:lpstr>
      <vt:lpstr>Что такое предпринимательский доход?</vt:lpstr>
      <vt:lpstr>Что такое предпринимательский доход?</vt:lpstr>
      <vt:lpstr>Что есть у студентов МЭСИ, чтобы стать предпринимателями?</vt:lpstr>
      <vt:lpstr>Чего точно делать не надо?</vt:lpstr>
      <vt:lpstr>Когда начитать?</vt:lpstr>
      <vt:lpstr>Когда начитать?</vt:lpstr>
      <vt:lpstr>Когда начитать?</vt:lpstr>
      <vt:lpstr>С чего начать?</vt:lpstr>
      <vt:lpstr>С чего начать?</vt:lpstr>
      <vt:lpstr>С чего начать?</vt:lpstr>
      <vt:lpstr>С кем стоит делать бизнес?</vt:lpstr>
      <vt:lpstr>С кем стоит делать бизнес?</vt:lpstr>
      <vt:lpstr>С кем стоит делать бизнес?</vt:lpstr>
      <vt:lpstr>Деньги</vt:lpstr>
      <vt:lpstr>Деньги</vt:lpstr>
      <vt:lpstr>Что будет случаться после старта (предупрежден, значит вооружен)?</vt:lpstr>
      <vt:lpstr>Что будет случаться после старта (предупрежден, значит вооружен)?</vt:lpstr>
      <vt:lpstr>Что будет случаться после старта (предупрежден, значит вооружен)?</vt:lpstr>
      <vt:lpstr>Если вы все это прошли и не закрылись, то</vt:lpstr>
      <vt:lpstr>Советы начавшим предпринимателям, но не заработавшим первый миллион $.</vt:lpstr>
      <vt:lpstr>Разбирайтесь в сути продукта и бизнеса сами</vt:lpstr>
      <vt:lpstr>Как набирать сотрудников (делегирование)</vt:lpstr>
      <vt:lpstr>Как набирать сотрудников (делегирование)</vt:lpstr>
      <vt:lpstr>Всегда платите дивиденды. Хотя бы 30% от прибыли.</vt:lpstr>
      <vt:lpstr>Не бойтесь закрывать бизнесы</vt:lpstr>
      <vt:lpstr>Не бойтесь закрывать бизнесы</vt:lpstr>
      <vt:lpstr>Презентация PowerPoint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продать  интернет-магазин инвестору?</dc:title>
  <dc:creator>nmarat</dc:creator>
  <cp:lastModifiedBy>Уколов</cp:lastModifiedBy>
  <cp:revision>100</cp:revision>
  <dcterms:created xsi:type="dcterms:W3CDTF">2010-04-20T09:32:20Z</dcterms:created>
  <dcterms:modified xsi:type="dcterms:W3CDTF">2014-12-14T21:05:41Z</dcterms:modified>
</cp:coreProperties>
</file>